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70" r:id="rId5"/>
    <p:sldId id="285" r:id="rId6"/>
    <p:sldId id="260" r:id="rId7"/>
    <p:sldId id="267" r:id="rId8"/>
    <p:sldId id="292" r:id="rId9"/>
    <p:sldId id="291" r:id="rId10"/>
    <p:sldId id="290" r:id="rId11"/>
    <p:sldId id="288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7028"/>
    <a:srgbClr val="0000FF"/>
    <a:srgbClr val="199838"/>
    <a:srgbClr val="FFFFFF"/>
    <a:srgbClr val="808080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6" autoAdjust="0"/>
    <p:restoredTop sz="90739" autoAdjust="0"/>
  </p:normalViewPr>
  <p:slideViewPr>
    <p:cSldViewPr>
      <p:cViewPr>
        <p:scale>
          <a:sx n="100" d="100"/>
          <a:sy n="100" d="100"/>
        </p:scale>
        <p:origin x="-84" y="-72"/>
      </p:cViewPr>
      <p:guideLst>
        <p:guide orient="horz" pos="2160"/>
        <p:guide orient="horz" pos="4080"/>
        <p:guide pos="2880"/>
        <p:guide pos="5535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98C5642-235D-4059-B622-E2B41095AF6D}" type="datetime1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D0D45C2-1393-494A-AADE-3D310C229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6D8E87A-F058-4047-A2C3-62C62F3CECF5}" type="datetime1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F9BD3D1-0D64-49CE-9229-5A716F5F3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335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6D8E87A-F058-4047-A2C3-62C62F3CECF5}" type="datetime1">
              <a:rPr lang="en-US" smtClean="0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9BD3D1-0D64-49CE-9229-5A716F5F300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6D8E87A-F058-4047-A2C3-62C62F3CECF5}" type="datetime1">
              <a:rPr lang="en-US" smtClean="0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9BD3D1-0D64-49CE-9229-5A716F5F300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6D8E87A-F058-4047-A2C3-62C62F3CECF5}" type="datetime1">
              <a:rPr lang="en-US" smtClean="0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9BD3D1-0D64-49CE-9229-5A716F5F300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slide0002_image004"/>
          <p:cNvPicPr>
            <a:picLocks noChangeAspect="1" noChangeArrowheads="1"/>
          </p:cNvPicPr>
          <p:nvPr userDrawn="1"/>
        </p:nvPicPr>
        <p:blipFill>
          <a:blip r:embed="rId2" cstate="print"/>
          <a:srcRect l="49991"/>
          <a:stretch>
            <a:fillRect/>
          </a:stretch>
        </p:blipFill>
        <p:spPr bwMode="auto">
          <a:xfrm>
            <a:off x="4572000" y="1588"/>
            <a:ext cx="4573588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58775" y="6477000"/>
            <a:ext cx="48990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4502150" algn="l"/>
              </a:tabLst>
              <a:defRPr/>
            </a:pPr>
            <a:r>
              <a:rPr lang="en-US" sz="1200">
                <a:solidFill>
                  <a:schemeClr val="bg1"/>
                </a:solidFill>
              </a:rPr>
              <a:t>MegaFon  | Presentation title here  |  </a:t>
            </a:r>
            <a:fld id="{7D813572-962E-4046-9EC1-ED84F556320B}" type="datetime1">
              <a:rPr lang="en-US" sz="1200">
                <a:solidFill>
                  <a:schemeClr val="bg1"/>
                </a:solidFill>
              </a:rPr>
              <a:pPr>
                <a:tabLst>
                  <a:tab pos="4502150" algn="l"/>
                </a:tabLst>
                <a:defRPr/>
              </a:pPr>
              <a:t>3/12/2014</a:t>
            </a:fld>
            <a:r>
              <a:rPr lang="en-US" sz="1200">
                <a:solidFill>
                  <a:schemeClr val="bg1"/>
                </a:solidFill>
              </a:rPr>
              <a:t> 	</a:t>
            </a:r>
            <a:fld id="{D67C0A85-2B01-45F7-82ED-162D6CFA927F}" type="slidenum">
              <a:rPr lang="en-US" sz="1200">
                <a:solidFill>
                  <a:schemeClr val="bg1"/>
                </a:solidFill>
              </a:rPr>
              <a:pPr>
                <a:tabLst>
                  <a:tab pos="4502150" algn="l"/>
                </a:tabLst>
                <a:defRPr/>
              </a:p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 flipV="1">
            <a:off x="381000" y="2362200"/>
            <a:ext cx="8077200" cy="3175"/>
          </a:xfrm>
          <a:prstGeom prst="line">
            <a:avLst/>
          </a:prstGeom>
          <a:noFill/>
          <a:ln w="7620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57750" y="1258888"/>
            <a:ext cx="3581400" cy="950912"/>
          </a:xfrm>
        </p:spPr>
        <p:txBody>
          <a:bodyPr/>
          <a:lstStyle>
            <a:lvl1pPr>
              <a:lnSpc>
                <a:spcPts val="24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MegaFon  | Presentation title here  |  </a:t>
            </a:r>
            <a:fld id="{AB0A64CF-85D6-4234-88E5-978CFDA0AC1D}" type="datetime1">
              <a:rPr lang="en-US"/>
              <a:pPr>
                <a:defRPr/>
              </a:pPr>
              <a:t>3/12/2014</a:t>
            </a:fld>
            <a:r>
              <a:rPr lang="en-US"/>
              <a:t> 	</a:t>
            </a:r>
            <a:fld id="{00C7ABF8-F332-4856-8F15-C3D18B902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8613" y="358775"/>
            <a:ext cx="2105025" cy="5695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8775" y="358775"/>
            <a:ext cx="6167438" cy="5695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MegaFon  | Presentation title here  |  </a:t>
            </a:r>
            <a:fld id="{FF655E60-BE6C-4725-A203-CB0867672E3C}" type="datetime1">
              <a:rPr lang="en-US"/>
              <a:pPr>
                <a:defRPr/>
              </a:pPr>
              <a:t>3/12/2014</a:t>
            </a:fld>
            <a:r>
              <a:rPr lang="en-US"/>
              <a:t> 	</a:t>
            </a:r>
            <a:fld id="{7A518411-1052-44B7-BFB8-8A885426B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58775"/>
            <a:ext cx="6042025" cy="4032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8775" y="1168400"/>
            <a:ext cx="4135438" cy="48863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6613" y="1168400"/>
            <a:ext cx="4137025" cy="48863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MegaFon  | Presentation title here  |  </a:t>
            </a:r>
            <a:fld id="{53863A85-0A57-44A2-BB6C-E3A3EF730EEA}" type="datetime1">
              <a:rPr lang="en-US"/>
              <a:pPr>
                <a:defRPr/>
              </a:pPr>
              <a:t>3/12/2014</a:t>
            </a:fld>
            <a:r>
              <a:rPr lang="en-US"/>
              <a:t> 	</a:t>
            </a:r>
            <a:fld id="{FE657842-8CD1-4202-847A-1C680B11B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58775"/>
            <a:ext cx="6042025" cy="4032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8775" y="1168400"/>
            <a:ext cx="4135438" cy="48863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168400"/>
            <a:ext cx="4137025" cy="48863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MegaFon  | Presentation title here  |  </a:t>
            </a:r>
            <a:fld id="{1A4D26F6-4076-45E0-BCD2-02B7035A5D79}" type="datetime1">
              <a:rPr lang="en-US"/>
              <a:pPr>
                <a:defRPr/>
              </a:pPr>
              <a:t>3/12/2014</a:t>
            </a:fld>
            <a:r>
              <a:rPr lang="en-US"/>
              <a:t> 	</a:t>
            </a:r>
            <a:fld id="{79AB0CD8-1C7D-41D6-A8F4-E5A0B784D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002_image00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22313" y="2428868"/>
            <a:ext cx="7772400" cy="1362075"/>
          </a:xfrm>
          <a:prstGeom prst="rect">
            <a:avLst/>
          </a:prstGeom>
        </p:spPr>
        <p:txBody>
          <a:bodyPr/>
          <a:lstStyle>
            <a:lvl1pPr algn="ctr">
              <a:defRPr sz="4000" b="1" cap="all"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EBA93E-623A-4B36-9F6A-D3DA3DBC2C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MegaFon  | Presentation title here  |  </a:t>
            </a:r>
            <a:fld id="{7D5A0B81-151C-4800-A601-737C2358BB27}" type="datetime1">
              <a:rPr lang="en-US"/>
              <a:pPr>
                <a:defRPr/>
              </a:pPr>
              <a:t>3/12/2014</a:t>
            </a:fld>
            <a:r>
              <a:rPr lang="en-US"/>
              <a:t> 	</a:t>
            </a:r>
            <a:fld id="{8DA65209-DF7A-43E3-83EB-0F758FF38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MegaFon  | Presentation title here  |  </a:t>
            </a:r>
            <a:fld id="{0FFB7083-07C8-44C3-8DC6-85C3EB8B19C3}" type="datetime1">
              <a:rPr lang="en-US"/>
              <a:pPr>
                <a:defRPr/>
              </a:pPr>
              <a:t>3/12/2014</a:t>
            </a:fld>
            <a:r>
              <a:rPr lang="en-US"/>
              <a:t> 	</a:t>
            </a:r>
            <a:fld id="{B903FF82-05FD-4BA5-86C0-0C34A449F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8775" y="1168400"/>
            <a:ext cx="4135438" cy="4886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168400"/>
            <a:ext cx="4137025" cy="4886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MegaFon  | Presentation title here  |  </a:t>
            </a:r>
            <a:fld id="{8A4B3F97-1C68-4125-9B90-FE80F571F1DF}" type="datetime1">
              <a:rPr lang="en-US"/>
              <a:pPr>
                <a:defRPr/>
              </a:pPr>
              <a:t>3/12/2014</a:t>
            </a:fld>
            <a:r>
              <a:rPr lang="en-US"/>
              <a:t> 	</a:t>
            </a:r>
            <a:fld id="{81483BE2-17C2-4E43-A6B5-D23309FA6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MegaFon  | Presentation title here  |  </a:t>
            </a:r>
            <a:fld id="{E251DCCE-0ECB-43C3-80E8-069A6C071763}" type="datetime1">
              <a:rPr lang="en-US"/>
              <a:pPr>
                <a:defRPr/>
              </a:pPr>
              <a:t>3/12/2014</a:t>
            </a:fld>
            <a:r>
              <a:rPr lang="en-US"/>
              <a:t> 	</a:t>
            </a:r>
            <a:fld id="{23490685-5380-4D3B-8CA0-787D60F9F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MegaFon  | Presentation title here  |  </a:t>
            </a:r>
            <a:fld id="{ED3FCB10-7D94-4B22-BE7A-4AFC15D1AA3E}" type="datetime1">
              <a:rPr lang="en-US"/>
              <a:pPr>
                <a:defRPr/>
              </a:pPr>
              <a:t>3/12/2014</a:t>
            </a:fld>
            <a:r>
              <a:rPr lang="en-US"/>
              <a:t> 	</a:t>
            </a:r>
            <a:fld id="{37FAC741-5FBE-4641-8B8A-787E480E3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MegaFon  | Presentation title here  |  </a:t>
            </a:r>
            <a:fld id="{7AE516C2-0916-414A-A4F6-67C41563D342}" type="datetime1">
              <a:rPr lang="en-US"/>
              <a:pPr>
                <a:defRPr/>
              </a:pPr>
              <a:t>3/12/2014</a:t>
            </a:fld>
            <a:r>
              <a:rPr lang="en-US"/>
              <a:t> 	</a:t>
            </a:r>
            <a:fld id="{D2CF9FB2-ACEF-4912-860D-7D806AEEF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MegaFon  | Presentation title here  |  </a:t>
            </a:r>
            <a:fld id="{76F55B4C-326F-49BD-8995-99CDC2A4CC31}" type="datetime1">
              <a:rPr lang="en-US"/>
              <a:pPr>
                <a:defRPr/>
              </a:pPr>
              <a:t>3/12/2014</a:t>
            </a:fld>
            <a:r>
              <a:rPr lang="en-US"/>
              <a:t> 	</a:t>
            </a:r>
            <a:fld id="{3F42B329-A49A-4824-9BD3-CDD36A7EF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MegaFon  | Presentation title here  |  </a:t>
            </a:r>
            <a:fld id="{432A5B8A-4A38-4FF4-A2BF-F0F2FB8F7128}" type="datetime1">
              <a:rPr lang="en-US"/>
              <a:pPr>
                <a:defRPr/>
              </a:pPr>
              <a:t>3/12/2014</a:t>
            </a:fld>
            <a:r>
              <a:rPr lang="en-US"/>
              <a:t> 	</a:t>
            </a:r>
            <a:fld id="{D06AE31E-5D34-4D15-8F75-B6A825264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27" name="Picture 7" descr="slide0003_image008"/>
          <p:cNvPicPr>
            <a:picLocks noChangeAspect="1" noChangeArrowheads="1"/>
          </p:cNvPicPr>
          <p:nvPr userDrawn="1"/>
        </p:nvPicPr>
        <p:blipFill>
          <a:blip r:embed="rId16" cstate="print"/>
          <a:srcRect t="15758"/>
          <a:stretch>
            <a:fillRect/>
          </a:stretch>
        </p:blipFill>
        <p:spPr bwMode="auto">
          <a:xfrm>
            <a:off x="0" y="0"/>
            <a:ext cx="91455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358775"/>
            <a:ext cx="60420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8400"/>
            <a:ext cx="8424863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Click to edit Master text styles</a:t>
            </a:r>
          </a:p>
          <a:p>
            <a:pPr lvl="2"/>
            <a:r>
              <a:rPr lang="en-US" smtClean="0"/>
              <a:t>Click to edit Master text styles</a:t>
            </a:r>
          </a:p>
          <a:p>
            <a:pPr lvl="3"/>
            <a:r>
              <a:rPr lang="en-US" smtClean="0"/>
              <a:t>Click to edit Master text styles</a:t>
            </a:r>
          </a:p>
          <a:p>
            <a:pPr lvl="4"/>
            <a:r>
              <a:rPr lang="en-US" smtClean="0"/>
              <a:t>Click to edit Master text styles</a:t>
            </a:r>
          </a:p>
          <a:p>
            <a:pPr lvl="3"/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775" y="6477000"/>
            <a:ext cx="86328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8477250" algn="r"/>
              </a:tabLst>
              <a:defRPr sz="1200" smtClean="0">
                <a:solidFill>
                  <a:srgbClr val="199838"/>
                </a:solidFill>
              </a:defRPr>
            </a:lvl1pPr>
          </a:lstStyle>
          <a:p>
            <a:pPr>
              <a:defRPr/>
            </a:pPr>
            <a:r>
              <a:rPr lang="en-US"/>
              <a:t>MegaFon  | Presentation title here  |  </a:t>
            </a:r>
            <a:fld id="{0F50D31A-EFB4-4CAA-BE83-ADF4CA91FAFA}" type="datetime1">
              <a:rPr lang="en-US"/>
              <a:pPr>
                <a:defRPr/>
              </a:pPr>
              <a:t>3/12/2014</a:t>
            </a:fld>
            <a:r>
              <a:rPr lang="en-US"/>
              <a:t> 	</a:t>
            </a:r>
            <a:fld id="{D116CDCE-9B48-4A30-A739-C5263A731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4" name="Text Box 20"/>
          <p:cNvSpPr txBox="1">
            <a:spLocks noChangeArrowheads="1"/>
          </p:cNvSpPr>
          <p:nvPr userDrawn="1"/>
        </p:nvSpPr>
        <p:spPr bwMode="auto">
          <a:xfrm>
            <a:off x="457200" y="38100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6" r:id="rId14"/>
  </p:sldLayoutIdLst>
  <p:hf sldNum="0" hdr="0" ftr="0"/>
  <p:txStyles>
    <p:titleStyle>
      <a:lvl1pPr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pitchFamily="1" charset="-128"/>
        </a:defRPr>
      </a:lvl5pPr>
      <a:lvl6pPr marL="457200" algn="l" rtl="0" fontAlgn="base">
        <a:lnSpc>
          <a:spcPts val="2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l" rtl="0" fontAlgn="base">
        <a:lnSpc>
          <a:spcPts val="2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l" rtl="0" fontAlgn="base">
        <a:lnSpc>
          <a:spcPts val="2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l" rtl="0" fontAlgn="base">
        <a:lnSpc>
          <a:spcPts val="2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lnSpc>
          <a:spcPts val="2600"/>
        </a:lnSpc>
        <a:spcBef>
          <a:spcPct val="0"/>
        </a:spcBef>
        <a:spcAft>
          <a:spcPts val="2000"/>
        </a:spcAft>
        <a:buSzPct val="25000"/>
        <a:defRPr sz="2000">
          <a:solidFill>
            <a:schemeClr val="accent2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1600">
          <a:solidFill>
            <a:srgbClr val="808080"/>
          </a:solidFill>
          <a:latin typeface="+mn-lt"/>
          <a:ea typeface="+mn-ea"/>
        </a:defRPr>
      </a:lvl2pPr>
      <a:lvl3pPr marL="188913" indent="-185738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Font typeface="Times" pitchFamily="1" charset="0"/>
        <a:buChar char="•"/>
        <a:defRPr sz="1600">
          <a:solidFill>
            <a:srgbClr val="808080"/>
          </a:solidFill>
          <a:latin typeface="+mn-lt"/>
          <a:ea typeface="+mn-ea"/>
        </a:defRPr>
      </a:lvl3pPr>
      <a:lvl4pPr marL="379413" indent="-18891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Font typeface="Times" pitchFamily="1" charset="0"/>
        <a:buChar char="–"/>
        <a:defRPr sz="1600">
          <a:solidFill>
            <a:srgbClr val="808080"/>
          </a:solidFill>
          <a:latin typeface="+mn-lt"/>
          <a:ea typeface="+mn-ea"/>
        </a:defRPr>
      </a:lvl4pPr>
      <a:lvl5pPr marL="568325" indent="-187325" algn="l" rtl="0" eaLnBrk="0" fontAlgn="base" hangingPunct="0">
        <a:lnSpc>
          <a:spcPts val="2200"/>
        </a:lnSpc>
        <a:spcBef>
          <a:spcPct val="0"/>
        </a:spcBef>
        <a:spcAft>
          <a:spcPct val="0"/>
        </a:spcAft>
        <a:buFont typeface="Times" pitchFamily="1" charset="0"/>
        <a:buChar char="–"/>
        <a:defRPr sz="1400">
          <a:solidFill>
            <a:srgbClr val="808080"/>
          </a:solidFill>
          <a:latin typeface="+mn-lt"/>
          <a:ea typeface="+mn-ea"/>
        </a:defRPr>
      </a:lvl5pPr>
      <a:lvl6pPr marL="1025525" indent="-187325" algn="l" rtl="0" fontAlgn="base">
        <a:lnSpc>
          <a:spcPts val="2200"/>
        </a:lnSpc>
        <a:spcBef>
          <a:spcPct val="0"/>
        </a:spcBef>
        <a:spcAft>
          <a:spcPct val="0"/>
        </a:spcAft>
        <a:buFont typeface="Times" pitchFamily="1" charset="0"/>
        <a:buChar char="–"/>
        <a:defRPr sz="1400">
          <a:solidFill>
            <a:srgbClr val="808080"/>
          </a:solidFill>
          <a:latin typeface="+mn-lt"/>
          <a:ea typeface="+mn-ea"/>
        </a:defRPr>
      </a:lvl6pPr>
      <a:lvl7pPr marL="1482725" indent="-187325" algn="l" rtl="0" fontAlgn="base">
        <a:lnSpc>
          <a:spcPts val="2200"/>
        </a:lnSpc>
        <a:spcBef>
          <a:spcPct val="0"/>
        </a:spcBef>
        <a:spcAft>
          <a:spcPct val="0"/>
        </a:spcAft>
        <a:buFont typeface="Times" pitchFamily="1" charset="0"/>
        <a:buChar char="–"/>
        <a:defRPr sz="1400">
          <a:solidFill>
            <a:srgbClr val="808080"/>
          </a:solidFill>
          <a:latin typeface="+mn-lt"/>
          <a:ea typeface="+mn-ea"/>
        </a:defRPr>
      </a:lvl7pPr>
      <a:lvl8pPr marL="1939925" indent="-187325" algn="l" rtl="0" fontAlgn="base">
        <a:lnSpc>
          <a:spcPts val="2200"/>
        </a:lnSpc>
        <a:spcBef>
          <a:spcPct val="0"/>
        </a:spcBef>
        <a:spcAft>
          <a:spcPct val="0"/>
        </a:spcAft>
        <a:buFont typeface="Times" pitchFamily="1" charset="0"/>
        <a:buChar char="–"/>
        <a:defRPr sz="1400">
          <a:solidFill>
            <a:srgbClr val="808080"/>
          </a:solidFill>
          <a:latin typeface="+mn-lt"/>
          <a:ea typeface="+mn-ea"/>
        </a:defRPr>
      </a:lvl8pPr>
      <a:lvl9pPr marL="2397125" indent="-187325" algn="l" rtl="0" fontAlgn="base">
        <a:lnSpc>
          <a:spcPts val="2200"/>
        </a:lnSpc>
        <a:spcBef>
          <a:spcPct val="0"/>
        </a:spcBef>
        <a:spcAft>
          <a:spcPct val="0"/>
        </a:spcAft>
        <a:buFont typeface="Times" pitchFamily="1" charset="0"/>
        <a:buChar char="–"/>
        <a:defRPr sz="1400">
          <a:solidFill>
            <a:srgbClr val="80808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jpg"/><Relationship Id="rId7" Type="http://schemas.openxmlformats.org/officeDocument/2006/relationships/image" Target="../media/image10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hyperlink" Target="http://images01.olx.ru/ui/19/41/03/1327087528_305763803_1----33-.jpg" TargetMode="External"/><Relationship Id="rId5" Type="http://schemas.openxmlformats.org/officeDocument/2006/relationships/hyperlink" Target="http://ura.ru/images/news/000/961/000961/mega.jpg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8.png"/><Relationship Id="rId9" Type="http://schemas.openxmlformats.org/officeDocument/2006/relationships/hyperlink" Target="http://uralpress.ru/sites/default/files/imagecache/slide/photo/mor1642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www.aif.by/media/k2/items/cache/7123934d2984e5b6389f0e11705d2fbe_XL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img.ria.ua/photos/rabota/articles/0/0/91/91m.jpg" TargetMode="External"/><Relationship Id="rId7" Type="http://schemas.openxmlformats.org/officeDocument/2006/relationships/hyperlink" Target="http://www.emanager.ru/uploads/2v7a4gyh31lbc4z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foto.rambler.ru/public/darbi2006/13/earth1/earth-web.jpg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lide0001_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042025" cy="360039"/>
          </a:xfrm>
        </p:spPr>
        <p:txBody>
          <a:bodyPr/>
          <a:lstStyle/>
          <a:p>
            <a:r>
              <a:rPr lang="ru-RU" sz="2800" b="1" dirty="0" smtClean="0"/>
              <a:t>МегаФон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52736"/>
            <a:ext cx="59046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Сегодня «МегаФон» — один из трех крупнейших сотовых операторов </a:t>
            </a:r>
            <a:r>
              <a:rPr lang="ru-RU" sz="1400" b="1" dirty="0" smtClean="0">
                <a:solidFill>
                  <a:srgbClr val="7030A0"/>
                </a:solidFill>
              </a:rPr>
              <a:t>России.</a:t>
            </a:r>
            <a:endParaRPr lang="en-US" sz="1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Мы </a:t>
            </a:r>
            <a:r>
              <a:rPr lang="ru-RU" sz="1400" b="1" dirty="0">
                <a:solidFill>
                  <a:srgbClr val="7030A0"/>
                </a:solidFill>
              </a:rPr>
              <a:t>являемся единственной </a:t>
            </a:r>
            <a:r>
              <a:rPr lang="ru-RU" sz="1400" b="1" dirty="0" smtClean="0">
                <a:solidFill>
                  <a:srgbClr val="7030A0"/>
                </a:solidFill>
              </a:rPr>
              <a:t>Компанией</a:t>
            </a:r>
            <a:r>
              <a:rPr lang="ru-RU" sz="1400" b="1" dirty="0">
                <a:solidFill>
                  <a:srgbClr val="7030A0"/>
                </a:solidFill>
              </a:rPr>
              <a:t>, развернувшей собственную сеть и оказывающей весь спектр услуг мобильной связи на всей территории России.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5013176"/>
            <a:ext cx="4302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Оправдывая слоган «Будущее зависит от тебя», мы стараемся всегда быть на шаг впереди – рынка, </a:t>
            </a:r>
            <a:r>
              <a:rPr lang="ru-RU" sz="1400" b="1" dirty="0" smtClean="0">
                <a:solidFill>
                  <a:srgbClr val="7030A0"/>
                </a:solidFill>
              </a:rPr>
              <a:t>конкурентов,</a:t>
            </a:r>
            <a:endParaRPr lang="en-US" sz="1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желаний </a:t>
            </a:r>
            <a:r>
              <a:rPr lang="ru-RU" sz="1400" b="1" dirty="0">
                <a:solidFill>
                  <a:srgbClr val="7030A0"/>
                </a:solidFill>
              </a:rPr>
              <a:t>наших </a:t>
            </a:r>
            <a:r>
              <a:rPr lang="ru-RU" sz="1400" b="1" dirty="0" smtClean="0">
                <a:solidFill>
                  <a:srgbClr val="7030A0"/>
                </a:solidFill>
              </a:rPr>
              <a:t>Клиентов</a:t>
            </a:r>
            <a:r>
              <a:rPr lang="ru-RU" sz="14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2836674"/>
            <a:ext cx="56886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B050"/>
                </a:solidFill>
              </a:rPr>
              <a:t>«МегаФон» традиционно внедрял самые передовые технологии. В свое время наша </a:t>
            </a:r>
            <a:r>
              <a:rPr lang="ru-RU" sz="1400" b="1" dirty="0" smtClean="0">
                <a:solidFill>
                  <a:srgbClr val="00B050"/>
                </a:solidFill>
              </a:rPr>
              <a:t>Компания </a:t>
            </a:r>
            <a:r>
              <a:rPr lang="ru-RU" sz="1400" b="1" dirty="0">
                <a:solidFill>
                  <a:srgbClr val="00B050"/>
                </a:solidFill>
              </a:rPr>
              <a:t>стала первым общероссийским оператором сотовой связи стандарта GSM </a:t>
            </a:r>
            <a:r>
              <a:rPr lang="ru-RU" sz="1400" b="1" dirty="0" smtClean="0">
                <a:solidFill>
                  <a:srgbClr val="00B050"/>
                </a:solidFill>
              </a:rPr>
              <a:t>900/1800.</a:t>
            </a:r>
          </a:p>
          <a:p>
            <a:pPr algn="ctr"/>
            <a:r>
              <a:rPr lang="ru-RU" sz="1400" b="1" dirty="0" smtClean="0">
                <a:solidFill>
                  <a:srgbClr val="00B050"/>
                </a:solidFill>
              </a:rPr>
              <a:t>А </a:t>
            </a:r>
            <a:r>
              <a:rPr lang="ru-RU" sz="1400" b="1" dirty="0">
                <a:solidFill>
                  <a:srgbClr val="00B050"/>
                </a:solidFill>
              </a:rPr>
              <a:t>сегодня </a:t>
            </a:r>
            <a:r>
              <a:rPr lang="ru-RU" sz="1400" b="1" dirty="0" smtClean="0">
                <a:solidFill>
                  <a:srgbClr val="00B050"/>
                </a:solidFill>
              </a:rPr>
              <a:t>«МегаФон» - первая </a:t>
            </a:r>
            <a:r>
              <a:rPr lang="ru-RU" sz="1400" b="1" dirty="0">
                <a:solidFill>
                  <a:srgbClr val="00B050"/>
                </a:solidFill>
              </a:rPr>
              <a:t>в России </a:t>
            </a:r>
            <a:r>
              <a:rPr lang="ru-RU" sz="1400" b="1" dirty="0" smtClean="0">
                <a:solidFill>
                  <a:srgbClr val="00B050"/>
                </a:solidFill>
              </a:rPr>
              <a:t>Компания, запустившая сеть 3G, которая делает </a:t>
            </a:r>
            <a:r>
              <a:rPr lang="ru-RU" sz="1400" b="1" dirty="0">
                <a:solidFill>
                  <a:srgbClr val="00B050"/>
                </a:solidFill>
              </a:rPr>
              <a:t>мобильный Интернет удобным и эффективным инструментом для пользователей.</a:t>
            </a: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V="1">
            <a:off x="4819848" y="6525344"/>
            <a:ext cx="4192588" cy="1588"/>
          </a:xfrm>
          <a:prstGeom prst="line">
            <a:avLst/>
          </a:prstGeom>
          <a:noFill/>
          <a:ln w="76200" cap="rnd">
            <a:solidFill>
              <a:srgbClr val="3C9533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80728"/>
            <a:ext cx="2805181" cy="14401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2277804" cy="20319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804715"/>
            <a:ext cx="1910689" cy="1371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Line 4"/>
          <p:cNvSpPr>
            <a:spLocks noChangeShapeType="1"/>
          </p:cNvSpPr>
          <p:nvPr/>
        </p:nvSpPr>
        <p:spPr bwMode="auto">
          <a:xfrm flipV="1">
            <a:off x="4555876" y="6523756"/>
            <a:ext cx="4192588" cy="1588"/>
          </a:xfrm>
          <a:prstGeom prst="line">
            <a:avLst/>
          </a:prstGeom>
          <a:noFill/>
          <a:ln w="76200" cap="rnd">
            <a:solidFill>
              <a:srgbClr val="3C9533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8776" y="332657"/>
            <a:ext cx="3854450" cy="360039"/>
          </a:xfrm>
        </p:spPr>
        <p:txBody>
          <a:bodyPr/>
          <a:lstStyle/>
          <a:p>
            <a:r>
              <a:rPr lang="ru-RU" sz="2800" b="1" dirty="0" smtClean="0"/>
              <a:t>Контактный центр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052736"/>
            <a:ext cx="67687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B050"/>
                </a:solidFill>
              </a:rPr>
              <a:t>В обязанности специалиста Контактного центра входит:</a:t>
            </a:r>
          </a:p>
          <a:p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1400" b="1" i="1" dirty="0" smtClean="0">
                <a:solidFill>
                  <a:srgbClr val="7030A0"/>
                </a:solidFill>
              </a:rPr>
              <a:t>обеспечение </a:t>
            </a:r>
            <a:r>
              <a:rPr lang="ru-RU" sz="1400" b="1" i="1" dirty="0">
                <a:solidFill>
                  <a:srgbClr val="7030A0"/>
                </a:solidFill>
              </a:rPr>
              <a:t>оперативного, квалифицированного и качественного обслуживания действующих и потенциальных </a:t>
            </a:r>
            <a:r>
              <a:rPr lang="ru-RU" sz="1400" b="1" i="1" dirty="0" smtClean="0">
                <a:solidFill>
                  <a:srgbClr val="7030A0"/>
                </a:solidFill>
              </a:rPr>
              <a:t>Клиентов </a:t>
            </a:r>
            <a:r>
              <a:rPr lang="ru-RU" sz="1400" b="1" i="1" dirty="0">
                <a:solidFill>
                  <a:srgbClr val="7030A0"/>
                </a:solidFill>
              </a:rPr>
              <a:t>по </a:t>
            </a:r>
            <a:r>
              <a:rPr lang="ru-RU" sz="1400" b="1" i="1" dirty="0" smtClean="0">
                <a:solidFill>
                  <a:srgbClr val="7030A0"/>
                </a:solidFill>
              </a:rPr>
              <a:t>телефону,</a:t>
            </a:r>
          </a:p>
          <a:p>
            <a:pPr marL="285750" indent="-285750">
              <a:buFontTx/>
              <a:buChar char="-"/>
            </a:pPr>
            <a:r>
              <a:rPr lang="ru-RU" sz="1400" b="1" i="1" dirty="0" smtClean="0">
                <a:solidFill>
                  <a:srgbClr val="7030A0"/>
                </a:solidFill>
              </a:rPr>
              <a:t>консультирование </a:t>
            </a:r>
            <a:r>
              <a:rPr lang="ru-RU" sz="1400" b="1" i="1" dirty="0">
                <a:solidFill>
                  <a:srgbClr val="7030A0"/>
                </a:solidFill>
              </a:rPr>
              <a:t>по тарифам и </a:t>
            </a:r>
            <a:r>
              <a:rPr lang="ru-RU" sz="1400" b="1" i="1" dirty="0" smtClean="0">
                <a:solidFill>
                  <a:srgbClr val="7030A0"/>
                </a:solidFill>
              </a:rPr>
              <a:t>услугам,</a:t>
            </a:r>
          </a:p>
          <a:p>
            <a:pPr marL="285750" indent="-285750">
              <a:buFontTx/>
              <a:buChar char="-"/>
            </a:pPr>
            <a:r>
              <a:rPr lang="ru-RU" sz="1400" b="1" i="1" dirty="0" smtClean="0">
                <a:solidFill>
                  <a:srgbClr val="7030A0"/>
                </a:solidFill>
              </a:rPr>
              <a:t>обработка </a:t>
            </a:r>
            <a:r>
              <a:rPr lang="ru-RU" sz="1400" b="1" i="1" dirty="0">
                <a:solidFill>
                  <a:srgbClr val="7030A0"/>
                </a:solidFill>
              </a:rPr>
              <a:t>претензионных обращений К</a:t>
            </a:r>
            <a:r>
              <a:rPr lang="ru-RU" sz="1400" b="1" i="1" dirty="0" smtClean="0">
                <a:solidFill>
                  <a:srgbClr val="7030A0"/>
                </a:solidFill>
              </a:rPr>
              <a:t>лиентов,</a:t>
            </a:r>
          </a:p>
          <a:p>
            <a:pPr marL="285750" indent="-285750">
              <a:buFontTx/>
              <a:buChar char="-"/>
            </a:pPr>
            <a:r>
              <a:rPr lang="ru-RU" sz="1400" b="1" i="1" dirty="0" smtClean="0">
                <a:solidFill>
                  <a:srgbClr val="7030A0"/>
                </a:solidFill>
              </a:rPr>
              <a:t>решение вопросов, связанных с настройкой услуг и оборудования.</a:t>
            </a:r>
          </a:p>
          <a:p>
            <a:endParaRPr lang="ru-RU" sz="1400" dirty="0" smtClean="0"/>
          </a:p>
          <a:p>
            <a:r>
              <a:rPr lang="ru-RU" sz="1400" dirty="0">
                <a:solidFill>
                  <a:srgbClr val="00B050"/>
                </a:solidFill>
              </a:rPr>
              <a:t>Помимо обслуживания звонков, </a:t>
            </a:r>
            <a:r>
              <a:rPr lang="ru-RU" sz="1400" dirty="0" smtClean="0">
                <a:solidFill>
                  <a:srgbClr val="00B050"/>
                </a:solidFill>
              </a:rPr>
              <a:t>консультации </a:t>
            </a:r>
            <a:r>
              <a:rPr lang="ru-RU" sz="1400" dirty="0">
                <a:solidFill>
                  <a:srgbClr val="00B050"/>
                </a:solidFill>
              </a:rPr>
              <a:t>К</a:t>
            </a:r>
            <a:r>
              <a:rPr lang="ru-RU" sz="1400" dirty="0" smtClean="0">
                <a:solidFill>
                  <a:srgbClr val="00B050"/>
                </a:solidFill>
              </a:rPr>
              <a:t>лиентов осуществляются </a:t>
            </a:r>
            <a:r>
              <a:rPr lang="ru-RU" sz="1400" dirty="0">
                <a:solidFill>
                  <a:srgbClr val="00B050"/>
                </a:solidFill>
              </a:rPr>
              <a:t>посредством альтернативных </a:t>
            </a:r>
            <a:r>
              <a:rPr lang="ru-RU" sz="1400" dirty="0" smtClean="0">
                <a:solidFill>
                  <a:srgbClr val="00B050"/>
                </a:solidFill>
              </a:rPr>
              <a:t>каналов:</a:t>
            </a:r>
          </a:p>
          <a:p>
            <a:r>
              <a:rPr lang="ru-RU" sz="1400" dirty="0" smtClean="0">
                <a:solidFill>
                  <a:srgbClr val="00B050"/>
                </a:solidFill>
              </a:rPr>
              <a:t>электронной </a:t>
            </a:r>
            <a:r>
              <a:rPr lang="ru-RU" sz="1400" dirty="0">
                <a:solidFill>
                  <a:srgbClr val="00B050"/>
                </a:solidFill>
              </a:rPr>
              <a:t>почты, </a:t>
            </a:r>
            <a:r>
              <a:rPr lang="en-US" sz="1400" dirty="0" err="1" smtClean="0">
                <a:solidFill>
                  <a:srgbClr val="00B050"/>
                </a:solidFill>
              </a:rPr>
              <a:t>sms</a:t>
            </a:r>
            <a:r>
              <a:rPr lang="ru-RU" sz="1400" dirty="0" smtClean="0">
                <a:solidFill>
                  <a:srgbClr val="00B050"/>
                </a:solidFill>
              </a:rPr>
              <a:t>-сообщений</a:t>
            </a:r>
            <a:r>
              <a:rPr lang="ru-RU" sz="1400" dirty="0">
                <a:solidFill>
                  <a:srgbClr val="00B050"/>
                </a:solidFill>
              </a:rPr>
              <a:t>, системы самообслуживания С</a:t>
            </a:r>
            <a:r>
              <a:rPr lang="ru-RU" sz="1400" dirty="0" smtClean="0">
                <a:solidFill>
                  <a:srgbClr val="00B050"/>
                </a:solidFill>
              </a:rPr>
              <a:t>ервис-гид.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39752" y="4509120"/>
            <a:ext cx="5976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Контактный центр – это не только центр обслуживания звонков.</a:t>
            </a:r>
          </a:p>
          <a:p>
            <a:pPr algn="ctr"/>
            <a:r>
              <a:rPr lang="ru-RU" sz="1400" b="1" dirty="0" smtClean="0"/>
              <a:t>Это еще и центр прибыли.</a:t>
            </a:r>
          </a:p>
          <a:p>
            <a:pPr algn="ctr"/>
            <a:r>
              <a:rPr lang="ru-RU" sz="1400" b="1" dirty="0" smtClean="0"/>
              <a:t>Мы в каждом звонке предлагаем Клиенту услуги, которые могут быть ему полезны, подчеркивая их выгоду.</a:t>
            </a:r>
            <a:endParaRPr lang="ru-RU" sz="1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052736"/>
            <a:ext cx="2160240" cy="14401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51" y="4108533"/>
            <a:ext cx="1646485" cy="227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ura.ru/images/news/000/961/000961/mega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76" y="2780928"/>
            <a:ext cx="1834404" cy="159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589239"/>
            <a:ext cx="787065" cy="7920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543128"/>
            <a:ext cx="828675" cy="838200"/>
          </a:xfrm>
          <a:prstGeom prst="rect">
            <a:avLst/>
          </a:prstGeom>
        </p:spPr>
      </p:pic>
      <p:pic>
        <p:nvPicPr>
          <p:cNvPr id="2054" name="Picture 6" descr="Картинка 75 из 583782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60" y="5589239"/>
            <a:ext cx="864092" cy="86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а 16 из 810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028" y="5631329"/>
            <a:ext cx="745012" cy="89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 bwMode="auto">
          <a:xfrm>
            <a:off x="5188978" y="1124744"/>
            <a:ext cx="3127438" cy="280831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7000"/>
              </a:srgbClr>
            </a:outerShdw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2014" y="332656"/>
            <a:ext cx="6918258" cy="403225"/>
          </a:xfrm>
        </p:spPr>
        <p:txBody>
          <a:bodyPr/>
          <a:lstStyle/>
          <a:p>
            <a:r>
              <a:rPr lang="ru-RU" sz="2400" b="1" dirty="0" smtClean="0"/>
              <a:t>Работа в Контактном центре: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0040" y="1539949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t"/>
            <a:r>
              <a:rPr lang="ru-RU" sz="1400" b="1" dirty="0">
                <a:solidFill>
                  <a:srgbClr val="7030A0"/>
                </a:solidFill>
              </a:rPr>
              <a:t>19 октября 2010 года </a:t>
            </a:r>
            <a:r>
              <a:rPr lang="ru-RU" sz="1400" b="1" dirty="0" smtClean="0">
                <a:solidFill>
                  <a:srgbClr val="7030A0"/>
                </a:solidFill>
              </a:rPr>
              <a:t>«МегаФон» </a:t>
            </a:r>
            <a:r>
              <a:rPr lang="ru-RU" sz="1400" b="1" dirty="0">
                <a:solidFill>
                  <a:srgbClr val="7030A0"/>
                </a:solidFill>
              </a:rPr>
              <a:t>открыл уникальное сервисное направление в </a:t>
            </a:r>
            <a:r>
              <a:rPr lang="ru-RU" sz="1400" b="1" dirty="0" smtClean="0">
                <a:solidFill>
                  <a:srgbClr val="7030A0"/>
                </a:solidFill>
              </a:rPr>
              <a:t>Контактном центре – </a:t>
            </a:r>
            <a:r>
              <a:rPr lang="ru-RU" sz="1400" b="1" i="1" dirty="0" smtClean="0">
                <a:solidFill>
                  <a:srgbClr val="00B050"/>
                </a:solidFill>
              </a:rPr>
              <a:t>обслуживание на </a:t>
            </a:r>
            <a:r>
              <a:rPr lang="ru-RU" sz="1400" b="1" i="1" dirty="0">
                <a:solidFill>
                  <a:srgbClr val="00B050"/>
                </a:solidFill>
              </a:rPr>
              <a:t>бурятском </a:t>
            </a:r>
            <a:r>
              <a:rPr lang="ru-RU" sz="1400" b="1" i="1" dirty="0" smtClean="0">
                <a:solidFill>
                  <a:srgbClr val="00B050"/>
                </a:solidFill>
              </a:rPr>
              <a:t>языке</a:t>
            </a:r>
            <a:r>
              <a:rPr lang="ru-RU" sz="1400" b="1" dirty="0" smtClean="0">
                <a:solidFill>
                  <a:srgbClr val="7030A0"/>
                </a:solidFill>
              </a:rPr>
              <a:t>, которое </a:t>
            </a:r>
            <a:r>
              <a:rPr lang="ru-RU" sz="1400" b="1" dirty="0">
                <a:solidFill>
                  <a:srgbClr val="7030A0"/>
                </a:solidFill>
              </a:rPr>
              <a:t>является проектом национального значения, позволяющего возродить народную культуру, воплощенную в столь самобытном </a:t>
            </a:r>
            <a:r>
              <a:rPr lang="ru-RU" sz="1400" b="1" dirty="0" smtClean="0">
                <a:solidFill>
                  <a:srgbClr val="7030A0"/>
                </a:solidFill>
              </a:rPr>
              <a:t>языке</a:t>
            </a:r>
            <a:r>
              <a:rPr lang="ru-RU" sz="1400" b="1" dirty="0" smtClean="0">
                <a:solidFill>
                  <a:srgbClr val="7030A0"/>
                </a:solidFill>
              </a:rPr>
              <a:t>.</a:t>
            </a:r>
          </a:p>
          <a:p>
            <a:pPr algn="ctr" fontAlgn="t"/>
            <a:endParaRPr lang="ru-RU" sz="1400" b="1" dirty="0">
              <a:solidFill>
                <a:srgbClr val="7030A0"/>
              </a:solidFill>
            </a:endParaRPr>
          </a:p>
          <a:p>
            <a:pPr algn="ctr" fontAlgn="t"/>
            <a:r>
              <a:rPr lang="ru-RU" sz="1400" b="1" dirty="0" smtClean="0">
                <a:solidFill>
                  <a:srgbClr val="7030A0"/>
                </a:solidFill>
              </a:rPr>
              <a:t>В наши планы входит начать обслуживание Клиентов на китайском языке.</a:t>
            </a:r>
            <a:endParaRPr lang="ru-RU" sz="1400" b="1" dirty="0" smtClean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51920" y="4578217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Для Вас, как для кандидата, знание </a:t>
            </a:r>
            <a:r>
              <a:rPr lang="ru-RU" sz="1400" b="1" dirty="0" smtClean="0"/>
              <a:t>бурятского</a:t>
            </a:r>
            <a:r>
              <a:rPr lang="en-US" sz="1400" b="1" dirty="0" smtClean="0"/>
              <a:t> </a:t>
            </a:r>
            <a:r>
              <a:rPr lang="ru-RU" sz="1400" b="1" dirty="0" smtClean="0"/>
              <a:t>или китай</a:t>
            </a:r>
            <a:r>
              <a:rPr lang="ru-RU" sz="1400" b="1" dirty="0" smtClean="0"/>
              <a:t>ского</a:t>
            </a:r>
            <a:r>
              <a:rPr lang="ru-RU" sz="1400" b="1" dirty="0" smtClean="0"/>
              <a:t> </a:t>
            </a:r>
            <a:r>
              <a:rPr lang="ru-RU" sz="1400" b="1" dirty="0" smtClean="0"/>
              <a:t>языка будет преимуществом!</a:t>
            </a:r>
            <a:endParaRPr lang="ru-RU" sz="1400" b="1" dirty="0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flipV="1">
            <a:off x="4483868" y="6525344"/>
            <a:ext cx="4192588" cy="1588"/>
          </a:xfrm>
          <a:prstGeom prst="line">
            <a:avLst/>
          </a:prstGeom>
          <a:noFill/>
          <a:ln w="76200" cap="rnd">
            <a:solidFill>
              <a:srgbClr val="3C9533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050578"/>
            <a:ext cx="3614953" cy="210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2014" y="332656"/>
            <a:ext cx="6918258" cy="403225"/>
          </a:xfrm>
        </p:spPr>
        <p:txBody>
          <a:bodyPr/>
          <a:lstStyle/>
          <a:p>
            <a:r>
              <a:rPr lang="ru-RU" sz="2400" b="1" dirty="0" smtClean="0"/>
              <a:t>Работа в Контактном центре: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1052736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Работа в Контактном центре является очень сложной и напряженной. График сменный, перерывы регламентированы:</a:t>
            </a:r>
            <a:endParaRPr lang="ru-RU" sz="1400" b="1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4213225" y="6578600"/>
            <a:ext cx="4192588" cy="1588"/>
          </a:xfrm>
          <a:prstGeom prst="line">
            <a:avLst/>
          </a:prstGeom>
          <a:noFill/>
          <a:ln w="76200" cap="rnd">
            <a:solidFill>
              <a:srgbClr val="3C9533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43" y="1728788"/>
            <a:ext cx="56864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92468" y="6073551"/>
            <a:ext cx="80559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</a:rPr>
              <a:t>Осуществляется постоянный контроль работы специалиста в течение всей смены!</a:t>
            </a:r>
            <a:endParaRPr lang="ru-RU" sz="1400" b="1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2996952"/>
            <a:ext cx="87849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Основной цикл состоит из следующих смен:</a:t>
            </a:r>
          </a:p>
          <a:p>
            <a:endParaRPr lang="ru-RU" sz="1400" b="1" dirty="0" smtClean="0"/>
          </a:p>
          <a:p>
            <a:r>
              <a:rPr lang="ru-RU" sz="1400" b="1" dirty="0" smtClean="0">
                <a:solidFill>
                  <a:srgbClr val="00B050"/>
                </a:solidFill>
              </a:rPr>
              <a:t>09:00 – 21:00 (11 часов)</a:t>
            </a:r>
          </a:p>
          <a:p>
            <a:r>
              <a:rPr lang="ru-RU" sz="1400" b="1" dirty="0" smtClean="0">
                <a:solidFill>
                  <a:srgbClr val="00B050"/>
                </a:solidFill>
              </a:rPr>
              <a:t>13:00 – 23:00 (9 часов)</a:t>
            </a:r>
          </a:p>
          <a:p>
            <a:r>
              <a:rPr lang="ru-RU" sz="1400" b="1" dirty="0" smtClean="0">
                <a:solidFill>
                  <a:srgbClr val="00B050"/>
                </a:solidFill>
              </a:rPr>
              <a:t>18:00 – 03:00 (8 часов)</a:t>
            </a:r>
          </a:p>
          <a:p>
            <a:endParaRPr lang="ru-RU" sz="1400" b="1" dirty="0"/>
          </a:p>
          <a:p>
            <a:r>
              <a:rPr lang="ru-RU" sz="1400" b="1" dirty="0" smtClean="0">
                <a:solidFill>
                  <a:srgbClr val="7030A0"/>
                </a:solidFill>
              </a:rPr>
              <a:t>Один раз в месяц присутствует длинная ночная смена 21:00 – 09:00</a:t>
            </a:r>
          </a:p>
          <a:p>
            <a:endParaRPr lang="ru-RU" sz="1400" b="1" dirty="0"/>
          </a:p>
          <a:p>
            <a:pPr algn="ctr"/>
            <a:r>
              <a:rPr lang="ru-RU" sz="1400" b="1" dirty="0" smtClean="0"/>
              <a:t>Продолжительность смены не превышает 11 часов.</a:t>
            </a:r>
          </a:p>
          <a:p>
            <a:pPr algn="ctr"/>
            <a:r>
              <a:rPr lang="ru-RU" sz="1400" b="1" dirty="0" smtClean="0"/>
              <a:t>Личные перерывы, а также перерыв на обед, соответствуют нормам трудового законодательства.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ru-RU" sz="1400" b="1" dirty="0" smtClean="0"/>
              <a:t>Перерывы распределены с учетом нагрузки на специалистов, поэтому использовать их нужно в строго отведенное время!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631" y="996411"/>
            <a:ext cx="1696825" cy="1696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832" y="2996951"/>
            <a:ext cx="1826631" cy="182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5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Line 4"/>
          <p:cNvSpPr>
            <a:spLocks noChangeShapeType="1"/>
          </p:cNvSpPr>
          <p:nvPr/>
        </p:nvSpPr>
        <p:spPr bwMode="auto">
          <a:xfrm flipV="1">
            <a:off x="4213225" y="6578600"/>
            <a:ext cx="4192588" cy="1588"/>
          </a:xfrm>
          <a:prstGeom prst="line">
            <a:avLst/>
          </a:prstGeom>
          <a:noFill/>
          <a:ln w="76200" cap="rnd">
            <a:solidFill>
              <a:srgbClr val="3C9533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Мы ждем вас!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072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Мы передаем людям самые передовые технологии, самые смелые решения, воплощение инноваций, которые еще вчера были </a:t>
            </a:r>
            <a:r>
              <a:rPr lang="ru-RU" sz="1400" b="1" dirty="0" smtClean="0"/>
              <a:t>мечтой</a:t>
            </a:r>
            <a:r>
              <a:rPr lang="ru-RU" sz="1400" b="1" dirty="0"/>
              <a:t>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64496" y="1616601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B050"/>
                </a:solidFill>
              </a:rPr>
              <a:t>Мы ждем кандидатов, имеющих высшее образование или студентов 5 </a:t>
            </a:r>
            <a:r>
              <a:rPr lang="ru-RU" sz="1400" b="1" dirty="0" smtClean="0">
                <a:solidFill>
                  <a:srgbClr val="00B050"/>
                </a:solidFill>
              </a:rPr>
              <a:t>курса.</a:t>
            </a:r>
          </a:p>
          <a:p>
            <a:endParaRPr lang="ru-RU" sz="1400" b="1" dirty="0">
              <a:solidFill>
                <a:srgbClr val="00B050"/>
              </a:solidFill>
            </a:endParaRPr>
          </a:p>
          <a:p>
            <a:r>
              <a:rPr lang="ru-RU" sz="1400" b="1" u="sng" dirty="0" smtClean="0">
                <a:solidFill>
                  <a:srgbClr val="00B050"/>
                </a:solidFill>
              </a:rPr>
              <a:t>Наши требования</a:t>
            </a:r>
            <a:r>
              <a:rPr lang="ru-RU" sz="1400" b="1" dirty="0" smtClean="0">
                <a:solidFill>
                  <a:srgbClr val="00B050"/>
                </a:solidFill>
              </a:rPr>
              <a:t>:</a:t>
            </a:r>
          </a:p>
          <a:p>
            <a:endParaRPr lang="ru-RU" sz="1400" b="1" dirty="0" smtClean="0">
              <a:solidFill>
                <a:srgbClr val="00B05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i="1" dirty="0">
                <a:solidFill>
                  <a:srgbClr val="00B050"/>
                </a:solidFill>
              </a:rPr>
              <a:t>ж</a:t>
            </a:r>
            <a:r>
              <a:rPr lang="ru-RU" sz="1400" b="1" i="1" dirty="0" smtClean="0">
                <a:solidFill>
                  <a:srgbClr val="00B050"/>
                </a:solidFill>
              </a:rPr>
              <a:t>елателен </a:t>
            </a:r>
            <a:r>
              <a:rPr lang="ru-RU" sz="1400" b="1" i="1" dirty="0">
                <a:solidFill>
                  <a:srgbClr val="00B050"/>
                </a:solidFill>
              </a:rPr>
              <a:t>опыт работы в сфере клиентского </a:t>
            </a:r>
            <a:r>
              <a:rPr lang="ru-RU" sz="1400" b="1" i="1" dirty="0" smtClean="0">
                <a:solidFill>
                  <a:srgbClr val="00B050"/>
                </a:solidFill>
              </a:rPr>
              <a:t>обслуживания;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00B050"/>
                </a:solidFill>
              </a:rPr>
              <a:t>знание </a:t>
            </a:r>
            <a:r>
              <a:rPr lang="ru-RU" sz="1400" b="1" i="1" dirty="0">
                <a:solidFill>
                  <a:srgbClr val="00B050"/>
                </a:solidFill>
              </a:rPr>
              <a:t>ПК на уровне уверенного пользователя (офисные программы</a:t>
            </a:r>
            <a:r>
              <a:rPr lang="ru-RU" sz="1400" b="1" i="1" dirty="0" smtClean="0">
                <a:solidFill>
                  <a:srgbClr val="00B050"/>
                </a:solidFill>
              </a:rPr>
              <a:t>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i="1" dirty="0">
                <a:solidFill>
                  <a:srgbClr val="00B050"/>
                </a:solidFill>
              </a:rPr>
              <a:t>г</a:t>
            </a:r>
            <a:r>
              <a:rPr lang="ru-RU" sz="1400" b="1" i="1" dirty="0" smtClean="0">
                <a:solidFill>
                  <a:srgbClr val="00B050"/>
                </a:solidFill>
              </a:rPr>
              <a:t>рамотная речь;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00B050"/>
                </a:solidFill>
              </a:rPr>
              <a:t>умение </a:t>
            </a:r>
            <a:r>
              <a:rPr lang="ru-RU" sz="1400" b="1" i="1" dirty="0">
                <a:solidFill>
                  <a:srgbClr val="00B050"/>
                </a:solidFill>
              </a:rPr>
              <a:t>работать в </a:t>
            </a:r>
            <a:r>
              <a:rPr lang="ru-RU" sz="1400" b="1" i="1" dirty="0" smtClean="0">
                <a:solidFill>
                  <a:srgbClr val="00B050"/>
                </a:solidFill>
              </a:rPr>
              <a:t>команде;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i="1" dirty="0">
                <a:solidFill>
                  <a:srgbClr val="00B050"/>
                </a:solidFill>
              </a:rPr>
              <a:t>о</a:t>
            </a:r>
            <a:r>
              <a:rPr lang="ru-RU" sz="1400" b="1" i="1" dirty="0" smtClean="0">
                <a:solidFill>
                  <a:srgbClr val="00B050"/>
                </a:solidFill>
              </a:rPr>
              <a:t>тветственность;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i="1" dirty="0">
                <a:solidFill>
                  <a:srgbClr val="00B050"/>
                </a:solidFill>
              </a:rPr>
              <a:t>п</a:t>
            </a:r>
            <a:r>
              <a:rPr lang="ru-RU" sz="1400" b="1" i="1" dirty="0" smtClean="0">
                <a:solidFill>
                  <a:srgbClr val="00B050"/>
                </a:solidFill>
              </a:rPr>
              <a:t>унктуальность;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00B050"/>
                </a:solidFill>
              </a:rPr>
              <a:t>усидчивость.</a:t>
            </a:r>
            <a:endParaRPr lang="ru-RU" sz="1400" b="1" i="1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565446"/>
            <a:ext cx="59766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solidFill>
                  <a:srgbClr val="7030A0"/>
                </a:solidFill>
              </a:rPr>
              <a:t>В свою очередь мы предоставляем</a:t>
            </a:r>
            <a:r>
              <a:rPr lang="ru-RU" sz="1400" b="1" dirty="0" smtClean="0">
                <a:solidFill>
                  <a:srgbClr val="7030A0"/>
                </a:solidFill>
              </a:rPr>
              <a:t>:</a:t>
            </a:r>
          </a:p>
          <a:p>
            <a:endParaRPr lang="ru-RU" sz="14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i="1" dirty="0">
                <a:solidFill>
                  <a:srgbClr val="7030A0"/>
                </a:solidFill>
              </a:rPr>
              <a:t>г</a:t>
            </a:r>
            <a:r>
              <a:rPr lang="ru-RU" sz="1400" b="1" i="1" dirty="0" smtClean="0">
                <a:solidFill>
                  <a:srgbClr val="7030A0"/>
                </a:solidFill>
              </a:rPr>
              <a:t>ибкий график работы;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7030A0"/>
                </a:solidFill>
              </a:rPr>
              <a:t>ск</a:t>
            </a:r>
            <a:r>
              <a:rPr lang="ru-RU" sz="1400" b="1" i="1" dirty="0" smtClean="0">
                <a:solidFill>
                  <a:srgbClr val="7030A0"/>
                </a:solidFill>
              </a:rPr>
              <a:t>идку на мобильную связь;</a:t>
            </a:r>
            <a:endParaRPr lang="ru-RU" sz="1400" b="1" i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i="1" dirty="0">
                <a:solidFill>
                  <a:srgbClr val="7030A0"/>
                </a:solidFill>
              </a:rPr>
              <a:t>д</a:t>
            </a:r>
            <a:r>
              <a:rPr lang="ru-RU" sz="1400" b="1" i="1" dirty="0" smtClean="0">
                <a:solidFill>
                  <a:srgbClr val="7030A0"/>
                </a:solidFill>
              </a:rPr>
              <a:t>обровольное медицинское страхование;</a:t>
            </a:r>
            <a:endParaRPr lang="ru-RU" sz="1400" b="1" i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7030A0"/>
                </a:solidFill>
              </a:rPr>
              <a:t>частичную </a:t>
            </a:r>
            <a:r>
              <a:rPr lang="ru-RU" sz="1400" b="1" i="1" dirty="0" smtClean="0">
                <a:solidFill>
                  <a:srgbClr val="7030A0"/>
                </a:solidFill>
              </a:rPr>
              <a:t>оплату посещения спортивного зала;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7030A0"/>
                </a:solidFill>
              </a:rPr>
              <a:t>возможность карьерного роста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653136"/>
            <a:ext cx="1656184" cy="1656184"/>
          </a:xfrm>
          <a:prstGeom prst="rect">
            <a:avLst/>
          </a:prstGeom>
        </p:spPr>
      </p:pic>
      <p:pic>
        <p:nvPicPr>
          <p:cNvPr id="9" name="Picture 2" descr="Картинка 52 из 6843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281888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Line 4"/>
          <p:cNvSpPr>
            <a:spLocks noChangeShapeType="1"/>
          </p:cNvSpPr>
          <p:nvPr/>
        </p:nvSpPr>
        <p:spPr bwMode="auto">
          <a:xfrm flipV="1">
            <a:off x="4411860" y="6525344"/>
            <a:ext cx="4192588" cy="1588"/>
          </a:xfrm>
          <a:prstGeom prst="line">
            <a:avLst/>
          </a:prstGeom>
          <a:noFill/>
          <a:ln w="76200" cap="rnd">
            <a:solidFill>
              <a:srgbClr val="3C9533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8775" y="358775"/>
            <a:ext cx="6042025" cy="403225"/>
          </a:xfrm>
        </p:spPr>
        <p:txBody>
          <a:bodyPr/>
          <a:lstStyle/>
          <a:p>
            <a:r>
              <a:rPr lang="ru-RU" sz="2800" b="1" dirty="0" smtClean="0"/>
              <a:t>Резюме: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96752"/>
            <a:ext cx="4499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Цель.</a:t>
            </a:r>
            <a:endParaRPr lang="ru-RU" sz="1400" dirty="0"/>
          </a:p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Пожалуйста</a:t>
            </a:r>
            <a:r>
              <a:rPr lang="ru-RU" sz="1400" dirty="0">
                <a:solidFill>
                  <a:srgbClr val="7030A0"/>
                </a:solidFill>
              </a:rPr>
              <a:t>, укажите в начале резюме </a:t>
            </a:r>
            <a:r>
              <a:rPr lang="ru-RU" sz="1400" dirty="0" smtClean="0">
                <a:solidFill>
                  <a:srgbClr val="7030A0"/>
                </a:solidFill>
              </a:rPr>
              <a:t>Вашу </a:t>
            </a:r>
            <a:r>
              <a:rPr lang="ru-RU" sz="1400" dirty="0">
                <a:solidFill>
                  <a:srgbClr val="7030A0"/>
                </a:solidFill>
              </a:rPr>
              <a:t>цель максимально лаконично и </a:t>
            </a:r>
            <a:r>
              <a:rPr lang="ru-RU" sz="1400" dirty="0" smtClean="0">
                <a:solidFill>
                  <a:srgbClr val="7030A0"/>
                </a:solidFill>
              </a:rPr>
              <a:t>четко.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Нам </a:t>
            </a:r>
            <a:r>
              <a:rPr lang="ru-RU" sz="1400" dirty="0">
                <a:solidFill>
                  <a:srgbClr val="7030A0"/>
                </a:solidFill>
              </a:rPr>
              <a:t>важно понимать, к чему Вы </a:t>
            </a:r>
            <a:r>
              <a:rPr lang="ru-RU" sz="1400" dirty="0" smtClean="0">
                <a:solidFill>
                  <a:srgbClr val="7030A0"/>
                </a:solidFill>
              </a:rPr>
              <a:t>стремитесь.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Один </a:t>
            </a:r>
            <a:r>
              <a:rPr lang="ru-RU" sz="1400" dirty="0">
                <a:solidFill>
                  <a:srgbClr val="7030A0"/>
                </a:solidFill>
              </a:rPr>
              <a:t>из наиболее простых путей к </a:t>
            </a:r>
            <a:r>
              <a:rPr lang="ru-RU" sz="1400" dirty="0" smtClean="0">
                <a:solidFill>
                  <a:srgbClr val="7030A0"/>
                </a:solidFill>
              </a:rPr>
              <a:t>улучшению Вашего </a:t>
            </a:r>
            <a:r>
              <a:rPr lang="ru-RU" sz="1400" dirty="0">
                <a:solidFill>
                  <a:srgbClr val="7030A0"/>
                </a:solidFill>
              </a:rPr>
              <a:t>резюме заключается в перечислении в начале страницы наиболее важных характеристик </a:t>
            </a:r>
            <a:r>
              <a:rPr lang="ru-RU" sz="1400" dirty="0" smtClean="0">
                <a:solidFill>
                  <a:srgbClr val="7030A0"/>
                </a:solidFill>
              </a:rPr>
              <a:t>Вас </a:t>
            </a:r>
            <a:r>
              <a:rPr lang="ru-RU" sz="1400" dirty="0">
                <a:solidFill>
                  <a:srgbClr val="7030A0"/>
                </a:solidFill>
              </a:rPr>
              <a:t>как профессионала в определенной отрасли. Эти сведения акцентируют наше внимание на </a:t>
            </a:r>
            <a:r>
              <a:rPr lang="ru-RU" sz="1400" dirty="0" smtClean="0">
                <a:solidFill>
                  <a:srgbClr val="7030A0"/>
                </a:solidFill>
              </a:rPr>
              <a:t>Ваших </a:t>
            </a:r>
            <a:r>
              <a:rPr lang="ru-RU" sz="1400" dirty="0">
                <a:solidFill>
                  <a:srgbClr val="7030A0"/>
                </a:solidFill>
              </a:rPr>
              <a:t>ключевых навыках.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3484165"/>
            <a:ext cx="44279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Достижения и </a:t>
            </a:r>
            <a:r>
              <a:rPr lang="ru-RU" sz="1400" b="1" dirty="0" smtClean="0"/>
              <a:t>успехи.</a:t>
            </a:r>
            <a:endParaRPr lang="ru-RU" sz="1400" dirty="0"/>
          </a:p>
          <a:p>
            <a:pPr algn="ctr"/>
            <a:r>
              <a:rPr lang="ru-RU" sz="1400" dirty="0" smtClean="0">
                <a:solidFill>
                  <a:srgbClr val="00B050"/>
                </a:solidFill>
              </a:rPr>
              <a:t>Резюме </a:t>
            </a:r>
            <a:r>
              <a:rPr lang="ru-RU" sz="1400" dirty="0">
                <a:solidFill>
                  <a:srgbClr val="00B050"/>
                </a:solidFill>
              </a:rPr>
              <a:t>должно обязательно подчеркивать </a:t>
            </a:r>
            <a:r>
              <a:rPr lang="ru-RU" sz="1400" dirty="0" smtClean="0">
                <a:solidFill>
                  <a:srgbClr val="00B050"/>
                </a:solidFill>
              </a:rPr>
              <a:t>Ваши </a:t>
            </a:r>
            <a:r>
              <a:rPr lang="ru-RU" sz="1400" dirty="0">
                <a:solidFill>
                  <a:srgbClr val="00B050"/>
                </a:solidFill>
              </a:rPr>
              <a:t>достижения, награды, связанные с </a:t>
            </a:r>
            <a:r>
              <a:rPr lang="ru-RU" sz="1400" dirty="0" smtClean="0">
                <a:solidFill>
                  <a:srgbClr val="00B050"/>
                </a:solidFill>
              </a:rPr>
              <a:t>Вашей </a:t>
            </a:r>
            <a:r>
              <a:rPr lang="ru-RU" sz="1400" dirty="0">
                <a:solidFill>
                  <a:srgbClr val="00B050"/>
                </a:solidFill>
              </a:rPr>
              <a:t>карьерой или недавней </a:t>
            </a:r>
            <a:r>
              <a:rPr lang="ru-RU" sz="1400" dirty="0" smtClean="0">
                <a:solidFill>
                  <a:srgbClr val="00B050"/>
                </a:solidFill>
              </a:rPr>
              <a:t>учебой.</a:t>
            </a:r>
          </a:p>
          <a:p>
            <a:pPr algn="ctr"/>
            <a:r>
              <a:rPr lang="ru-RU" sz="1400" dirty="0" smtClean="0">
                <a:solidFill>
                  <a:srgbClr val="00B050"/>
                </a:solidFill>
              </a:rPr>
              <a:t>Поэтому</a:t>
            </a:r>
            <a:r>
              <a:rPr lang="ru-RU" sz="1400" dirty="0">
                <a:solidFill>
                  <a:srgbClr val="00B050"/>
                </a:solidFill>
              </a:rPr>
              <a:t>, по возможности, всегда старайтесь описать </a:t>
            </a:r>
            <a:r>
              <a:rPr lang="ru-RU" sz="1400" dirty="0" smtClean="0">
                <a:solidFill>
                  <a:srgbClr val="00B050"/>
                </a:solidFill>
              </a:rPr>
              <a:t>Ваши </a:t>
            </a:r>
            <a:r>
              <a:rPr lang="ru-RU" sz="1400" dirty="0">
                <a:solidFill>
                  <a:srgbClr val="00B050"/>
                </a:solidFill>
              </a:rPr>
              <a:t>успехи, участия в проектах, </a:t>
            </a:r>
            <a:r>
              <a:rPr lang="ru-RU" sz="1400" dirty="0" smtClean="0">
                <a:solidFill>
                  <a:srgbClr val="00B050"/>
                </a:solidFill>
              </a:rPr>
              <a:t>Вашу </a:t>
            </a:r>
            <a:r>
              <a:rPr lang="ru-RU" sz="1400" dirty="0">
                <a:solidFill>
                  <a:srgbClr val="00B050"/>
                </a:solidFill>
              </a:rPr>
              <a:t>роль в </a:t>
            </a:r>
            <a:r>
              <a:rPr lang="ru-RU" sz="1400" dirty="0" smtClean="0">
                <a:solidFill>
                  <a:srgbClr val="00B050"/>
                </a:solidFill>
              </a:rPr>
              <a:t>них.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5211197"/>
            <a:ext cx="3150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Наши контакты:</a:t>
            </a:r>
          </a:p>
          <a:p>
            <a:pPr algn="ctr"/>
            <a:endParaRPr lang="ru-RU" sz="1400" b="1" dirty="0" smtClean="0"/>
          </a:p>
          <a:p>
            <a:pPr algn="ctr"/>
            <a:r>
              <a:rPr lang="ru-RU" sz="1400" b="1" dirty="0"/>
              <a:t>т</a:t>
            </a:r>
            <a:r>
              <a:rPr lang="ru-RU" sz="1400" b="1" dirty="0" smtClean="0"/>
              <a:t>ел.: </a:t>
            </a:r>
            <a:r>
              <a:rPr lang="en-US" sz="1400" b="1" dirty="0" smtClean="0"/>
              <a:t>+7 </a:t>
            </a:r>
            <a:r>
              <a:rPr lang="ru-RU" sz="1400" b="1" dirty="0" smtClean="0"/>
              <a:t>924 </a:t>
            </a:r>
            <a:r>
              <a:rPr lang="en-US" sz="1400" b="1" dirty="0" smtClean="0"/>
              <a:t>279 6086</a:t>
            </a:r>
            <a:endParaRPr lang="ru-RU" sz="1400" b="1" dirty="0" smtClean="0"/>
          </a:p>
          <a:p>
            <a:pPr algn="ctr"/>
            <a:r>
              <a:rPr lang="en-US" sz="1400" b="1" dirty="0" smtClean="0"/>
              <a:t>e-mail</a:t>
            </a:r>
            <a:r>
              <a:rPr lang="ru-RU" sz="1400" b="1" dirty="0" smtClean="0"/>
              <a:t>: </a:t>
            </a:r>
            <a:r>
              <a:rPr lang="en-US" sz="1400" b="1" dirty="0" smtClean="0"/>
              <a:t>olga.</a:t>
            </a:r>
            <a:r>
              <a:rPr lang="en-US" sz="1400" b="1" dirty="0" smtClean="0"/>
              <a:t>sidorova@megafon.ru</a:t>
            </a:r>
            <a:endParaRPr lang="ru-RU" sz="1400" dirty="0"/>
          </a:p>
        </p:txBody>
      </p:sp>
      <p:pic>
        <p:nvPicPr>
          <p:cNvPr id="4100" name="Picture 4" descr="http://img.ria.ua/photos/rabota/articles/0/0/91/91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4438">
            <a:off x="548298" y="3723639"/>
            <a:ext cx="1629460" cy="229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441">
            <a:off x="7351461" y="5213427"/>
            <a:ext cx="980728" cy="980728"/>
          </a:xfrm>
          <a:prstGeom prst="rect">
            <a:avLst/>
          </a:prstGeom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56" y="1165870"/>
            <a:ext cx="3571100" cy="211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 descr="Картинка 62 из 55638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864" y="5175241"/>
            <a:ext cx="1373505" cy="106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Картинка 37 из 22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1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652120" y="1253803"/>
            <a:ext cx="32403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Ты готов к этому?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Ты хочешь этого?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Ты не боишься трудностей</a:t>
            </a:r>
            <a:r>
              <a:rPr lang="ru-RU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Тогда присоединяйся</a:t>
            </a:r>
            <a:r>
              <a:rPr lang="ru-RU" b="1" dirty="0" smtClean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Будущее </a:t>
            </a:r>
            <a:r>
              <a:rPr lang="ru-RU" b="1" dirty="0">
                <a:solidFill>
                  <a:schemeClr val="bg1"/>
                </a:solidFill>
              </a:rPr>
              <a:t>зависит от тебя!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583C4A27808CD49A4A5617A502FD7DB" ma:contentTypeVersion="0" ma:contentTypeDescription="Создание документа." ma:contentTypeScope="" ma:versionID="b07af382a3fef4a2d7f11e2761f111fd">
  <xsd:schema xmlns:xsd="http://www.w3.org/2001/XMLSchema" xmlns:p="http://schemas.microsoft.com/office/2006/metadata/properties" targetNamespace="http://schemas.microsoft.com/office/2006/metadata/properties" ma:root="true" ma:fieldsID="fa2d466ecf70f6dbf06ea276cf924c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B856349-46AE-4244-B91F-5D3FBFC486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3662F19-F263-410C-9658-B7631AD0F0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371835-AF8F-4A83-9804-084811D8CEF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5724</TotalTime>
  <Words>604</Words>
  <Application>Microsoft Office PowerPoint</Application>
  <PresentationFormat>Экран (4:3)</PresentationFormat>
  <Paragraphs>84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Blank Presentation</vt:lpstr>
      <vt:lpstr>Презентация PowerPoint</vt:lpstr>
      <vt:lpstr>МегаФон</vt:lpstr>
      <vt:lpstr>Контактный центр</vt:lpstr>
      <vt:lpstr>Работа в Контактном центре:</vt:lpstr>
      <vt:lpstr>Работа в Контактном центре:</vt:lpstr>
      <vt:lpstr>Мы ждем вас!</vt:lpstr>
      <vt:lpstr>Резюме:</vt:lpstr>
      <vt:lpstr>Презентация PowerPoint</vt:lpstr>
    </vt:vector>
  </TitlesOfParts>
  <Company>Authorised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20pt title here (Arial Bold)</dc:title>
  <dc:creator>Krylov Valeriy Borisovich</dc:creator>
  <cp:lastModifiedBy>Пользователь Windows</cp:lastModifiedBy>
  <cp:revision>289</cp:revision>
  <dcterms:modified xsi:type="dcterms:W3CDTF">2014-03-12T01:44:04Z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0x0101009583C4A27808CD49A4A5617A502FD7DB</vt:lpwstr>
  </property>
</Properties>
</file>